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88" r:id="rId3"/>
    <p:sldId id="305" r:id="rId4"/>
    <p:sldId id="307" r:id="rId5"/>
    <p:sldId id="258" r:id="rId6"/>
    <p:sldId id="341" r:id="rId7"/>
    <p:sldId id="342" r:id="rId8"/>
    <p:sldId id="285" r:id="rId9"/>
    <p:sldId id="281" r:id="rId10"/>
    <p:sldId id="335" r:id="rId11"/>
    <p:sldId id="336" r:id="rId12"/>
    <p:sldId id="337" r:id="rId13"/>
    <p:sldId id="284" r:id="rId14"/>
    <p:sldId id="343" r:id="rId15"/>
    <p:sldId id="259" r:id="rId16"/>
    <p:sldId id="260" r:id="rId17"/>
    <p:sldId id="261" r:id="rId18"/>
    <p:sldId id="263" r:id="rId19"/>
    <p:sldId id="264" r:id="rId20"/>
    <p:sldId id="265" r:id="rId21"/>
    <p:sldId id="266" r:id="rId22"/>
    <p:sldId id="293" r:id="rId23"/>
    <p:sldId id="290" r:id="rId24"/>
    <p:sldId id="291" r:id="rId25"/>
    <p:sldId id="294" r:id="rId26"/>
    <p:sldId id="315" r:id="rId27"/>
    <p:sldId id="268" r:id="rId28"/>
    <p:sldId id="267" r:id="rId29"/>
    <p:sldId id="301" r:id="rId30"/>
    <p:sldId id="297" r:id="rId31"/>
    <p:sldId id="269" r:id="rId32"/>
    <p:sldId id="270" r:id="rId33"/>
    <p:sldId id="311" r:id="rId34"/>
    <p:sldId id="313" r:id="rId35"/>
    <p:sldId id="312" r:id="rId36"/>
    <p:sldId id="271" r:id="rId37"/>
    <p:sldId id="274" r:id="rId38"/>
    <p:sldId id="296" r:id="rId39"/>
    <p:sldId id="292" r:id="rId40"/>
    <p:sldId id="340" r:id="rId41"/>
    <p:sldId id="275" r:id="rId42"/>
    <p:sldId id="276" r:id="rId43"/>
    <p:sldId id="277" r:id="rId44"/>
    <p:sldId id="300" r:id="rId45"/>
    <p:sldId id="310" r:id="rId46"/>
    <p:sldId id="280" r:id="rId47"/>
    <p:sldId id="282" r:id="rId48"/>
    <p:sldId id="338" r:id="rId49"/>
    <p:sldId id="339" r:id="rId50"/>
    <p:sldId id="287" r:id="rId51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z" id="{AE0B9C34-1FC5-1F48-9B68-698EBAD5A792}">
          <p14:sldIdLst>
            <p14:sldId id="257"/>
            <p14:sldId id="288"/>
            <p14:sldId id="305"/>
            <p14:sldId id="307"/>
            <p14:sldId id="258"/>
            <p14:sldId id="341"/>
            <p14:sldId id="342"/>
          </p14:sldIdLst>
        </p14:section>
        <p14:section name="Finishing w3/w6" id="{F25FDDDD-B4FA-FF4D-82B3-3834A76341B9}">
          <p14:sldIdLst>
            <p14:sldId id="285"/>
            <p14:sldId id="281"/>
            <p14:sldId id="335"/>
            <p14:sldId id="336"/>
            <p14:sldId id="337"/>
            <p14:sldId id="284"/>
            <p14:sldId id="343"/>
          </p14:sldIdLst>
        </p14:section>
        <p14:section name="Lipid Digestion" id="{F85DEB4F-11A9-4B4A-9D06-6CAA25EE2A6E}">
          <p14:sldIdLst>
            <p14:sldId id="259"/>
            <p14:sldId id="260"/>
            <p14:sldId id="261"/>
            <p14:sldId id="263"/>
            <p14:sldId id="264"/>
            <p14:sldId id="265"/>
            <p14:sldId id="266"/>
            <p14:sldId id="293"/>
            <p14:sldId id="290"/>
            <p14:sldId id="291"/>
            <p14:sldId id="294"/>
            <p14:sldId id="315"/>
          </p14:sldIdLst>
        </p14:section>
        <p14:section name="Digestion 2" id="{2B28CD8C-BE1C-D446-8A75-4A0425C950F9}">
          <p14:sldIdLst>
            <p14:sldId id="268"/>
            <p14:sldId id="267"/>
            <p14:sldId id="301"/>
            <p14:sldId id="297"/>
            <p14:sldId id="269"/>
            <p14:sldId id="270"/>
            <p14:sldId id="311"/>
            <p14:sldId id="313"/>
            <p14:sldId id="312"/>
            <p14:sldId id="271"/>
            <p14:sldId id="274"/>
          </p14:sldIdLst>
        </p14:section>
        <p14:section name="Absorption" id="{CF5C920F-5787-4645-9C12-07D306731574}">
          <p14:sldIdLst>
            <p14:sldId id="296"/>
            <p14:sldId id="292"/>
            <p14:sldId id="340"/>
            <p14:sldId id="275"/>
            <p14:sldId id="276"/>
            <p14:sldId id="277"/>
            <p14:sldId id="300"/>
            <p14:sldId id="310"/>
            <p14:sldId id="280"/>
            <p14:sldId id="282"/>
            <p14:sldId id="338"/>
            <p14:sldId id="339"/>
            <p14:sldId id="287"/>
          </p14:sldIdLst>
        </p14:section>
        <p14:section name="Untitled Section" id="{7A0A5FD4-C719-7344-9AAA-254D0B7A57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56" autoAdjust="0"/>
    <p:restoredTop sz="81262"/>
  </p:normalViewPr>
  <p:slideViewPr>
    <p:cSldViewPr snapToGrid="0" snapToObjects="1">
      <p:cViewPr varScale="1">
        <p:scale>
          <a:sx n="145" d="100"/>
          <a:sy n="145" d="100"/>
        </p:scale>
        <p:origin x="2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Efficiency of Dietary ALA Conversions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ALA to EPA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2-D846-9AC6-CB93E1A9A7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ALA to DHA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F2-D846-9AC6-CB93E1A9A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6689056"/>
        <c:axId val="779173104"/>
      </c:barChart>
      <c:catAx>
        <c:axId val="8066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173104"/>
        <c:crosses val="autoZero"/>
        <c:auto val="1"/>
        <c:lblAlgn val="ctr"/>
        <c:lblOffset val="100"/>
        <c:noMultiLvlLbl val="0"/>
      </c:catAx>
      <c:valAx>
        <c:axId val="77917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Conversion</a:t>
                </a:r>
                <a:r>
                  <a:rPr lang="en-US" baseline="0" dirty="0"/>
                  <a:t> of Dietary ALA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6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105604446503"/>
          <c:y val="0.17558874994312099"/>
          <c:w val="0.400656167979003"/>
          <c:h val="6.5564201172145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A90B87-9481-4CAC-82A1-0A829EA9FD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8165B-F63A-42D8-A3E6-64AC6AE67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F81023-1E8A-48F8-80F2-E2389FC7AA1A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42337-B483-498D-BD36-97A70583F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67C5-6ED7-401E-A2F0-8663A3B305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96329B-BE06-4AFA-9FCE-B35C7488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8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Conjugated with taurine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4-6lb in other studies. </a:t>
            </a:r>
          </a:p>
          <a:p>
            <a:r>
              <a:rPr lang="en-US" dirty="0"/>
              <a:t>Steatorrhea</a:t>
            </a:r>
          </a:p>
          <a:p>
            <a:r>
              <a:rPr lang="en-US" dirty="0"/>
              <a:t>Contraindications</a:t>
            </a:r>
            <a:r>
              <a:rPr lang="en-US" baseline="0" dirty="0"/>
              <a:t> for </a:t>
            </a:r>
            <a:r>
              <a:rPr lang="en-US" baseline="0" dirty="0" err="1"/>
              <a:t>malabsorbtion</a:t>
            </a:r>
            <a:r>
              <a:rPr lang="en-US" baseline="0" dirty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9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Formerly called vitamin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40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1:50 000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2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65887">
              <a:defRPr/>
            </a:pPr>
            <a:endParaRPr lang="en-US" u="sng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/>
              <a:t>ApoC</a:t>
            </a:r>
            <a:r>
              <a:rPr lang="en-US" dirty="0"/>
              <a:t> helps LPL recognize lipids</a:t>
            </a:r>
          </a:p>
          <a:p>
            <a:pPr lvl="2"/>
            <a:r>
              <a:rPr lang="en-US" dirty="0"/>
              <a:t>Hydrolyzes FA from mono-, di-, and </a:t>
            </a:r>
            <a:r>
              <a:rPr lang="en-US" dirty="0" err="1"/>
              <a:t>triacylglycerols</a:t>
            </a:r>
            <a:r>
              <a:rPr lang="en-US" dirty="0"/>
              <a:t> of chylomicron </a:t>
            </a:r>
          </a:p>
          <a:p>
            <a:pPr lvl="3"/>
            <a:r>
              <a:rPr lang="en-US" dirty="0"/>
              <a:t>Fatty acids enter tissues</a:t>
            </a:r>
          </a:p>
          <a:p>
            <a:pPr lvl="2"/>
            <a:r>
              <a:rPr lang="en-US" dirty="0"/>
              <a:t>Product of lipoprotein lipase: </a:t>
            </a:r>
            <a:r>
              <a:rPr lang="en-US" u="sng" dirty="0"/>
              <a:t>Chylomicron remnant</a:t>
            </a:r>
            <a:r>
              <a:rPr lang="en-US" dirty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Absorption of fats, vitamins and cholesterol, </a:t>
            </a:r>
            <a:r>
              <a:rPr lang="en-US" dirty="0" err="1"/>
              <a:t>steatoherrea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0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Parasympathetic</a:t>
            </a:r>
            <a:r>
              <a:rPr lang="en-US" baseline="0" dirty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Lipid Digestion and Absorption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ALA -&gt; DHA/EPA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Generally we consume about  1g/day of LA (18:3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3)</a:t>
            </a:r>
          </a:p>
          <a:p>
            <a:r>
              <a:rPr lang="en-US" dirty="0"/>
              <a:t>We consume &lt;0.2g/day of EPA/DHA</a:t>
            </a:r>
          </a:p>
          <a:p>
            <a:r>
              <a:rPr lang="en-US" dirty="0"/>
              <a:t>Sex differences</a:t>
            </a:r>
          </a:p>
          <a:p>
            <a:pPr lvl="1"/>
            <a:r>
              <a:rPr lang="en-US" dirty="0"/>
              <a:t>women convert more efficiently</a:t>
            </a:r>
          </a:p>
          <a:p>
            <a:r>
              <a:rPr lang="en-US" dirty="0"/>
              <a:t>Genetic Differences (</a:t>
            </a:r>
            <a:r>
              <a:rPr lang="en-US" i="1" dirty="0"/>
              <a:t>FADS1/FADS2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African Ancestry, lower conversion</a:t>
            </a:r>
          </a:p>
          <a:p>
            <a:pPr lvl="1"/>
            <a:r>
              <a:rPr lang="en-US" dirty="0"/>
              <a:t>Hispanic, higher conversion</a:t>
            </a:r>
          </a:p>
          <a:p>
            <a:r>
              <a:rPr lang="en-US" dirty="0"/>
              <a:t>Direct supplementation of EPA/DHA may be more effective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3547" y="6176963"/>
            <a:ext cx="653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lpi.oregonstate.edu</a:t>
            </a:r>
            <a:r>
              <a:rPr lang="en-US" dirty="0"/>
              <a:t>/mic/other-nutrients/essential-fatty-acids</a:t>
            </a:r>
          </a:p>
        </p:txBody>
      </p:sp>
    </p:spTree>
    <p:extLst>
      <p:ext uri="{BB962C8B-B14F-4D97-AF65-F5344CB8AC3E}">
        <p14:creationId xmlns:p14="http://schemas.microsoft.com/office/powerpoint/2010/main" val="320697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PUFA’s and Inflammatory Responses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5445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Hormones that are derived largely from Arachidonic Acid (20:4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6)</a:t>
            </a:r>
          </a:p>
          <a:p>
            <a:r>
              <a:rPr lang="en-US" b="1" dirty="0" err="1"/>
              <a:t>Leukotrines</a:t>
            </a:r>
            <a:endParaRPr lang="en-US" dirty="0"/>
          </a:p>
          <a:p>
            <a:pPr lvl="1"/>
            <a:r>
              <a:rPr lang="en-US" dirty="0"/>
              <a:t>Produced in White Blood cells, promote inflammation</a:t>
            </a:r>
          </a:p>
          <a:p>
            <a:r>
              <a:rPr lang="en-US" b="1" dirty="0" err="1"/>
              <a:t>Thromboxanes</a:t>
            </a:r>
            <a:r>
              <a:rPr lang="en-US" b="1" dirty="0"/>
              <a:t> also known as Eicosanoids </a:t>
            </a:r>
            <a:endParaRPr lang="en-US" dirty="0"/>
          </a:p>
          <a:p>
            <a:pPr lvl="1"/>
            <a:r>
              <a:rPr lang="en-US" dirty="0"/>
              <a:t>Blood clotting</a:t>
            </a:r>
          </a:p>
          <a:p>
            <a:r>
              <a:rPr lang="en-US" b="1" dirty="0"/>
              <a:t>Prostaglandins</a:t>
            </a:r>
          </a:p>
          <a:p>
            <a:pPr lvl="1"/>
            <a:r>
              <a:rPr lang="en-US" dirty="0"/>
              <a:t>Vasodilation</a:t>
            </a:r>
          </a:p>
          <a:p>
            <a:pPr lvl="1"/>
            <a:r>
              <a:rPr lang="en-US" dirty="0"/>
              <a:t>Inflammation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05" y="1690688"/>
            <a:ext cx="6502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Fatty Acids are either Anti-inflammatory or Resolving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656"/>
            <a:ext cx="12192000" cy="41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 Ratio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18781" cy="4351338"/>
          </a:xfrm>
        </p:spPr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are thought to be metabolically beneficial </a:t>
            </a:r>
          </a:p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are essential but are generally over-consumed relative to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</a:t>
            </a:r>
          </a:p>
          <a:p>
            <a:pPr lvl="1"/>
            <a:r>
              <a:rPr lang="en-US" dirty="0"/>
              <a:t>In western diets can be 15:1</a:t>
            </a:r>
          </a:p>
          <a:p>
            <a:r>
              <a:rPr lang="en-US" dirty="0"/>
              <a:t>They compete with each other for enzymes, which is thought to be why too much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can cause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pseudo-deficiency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981" y="1690688"/>
            <a:ext cx="5022172" cy="48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81A-FAB0-8340-AAC9-27FEA43F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A798-5CF0-C54B-BD73-0B0DA3DCE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saturated fats in the blood be good biomarkers of saturated fat intake?</a:t>
            </a:r>
          </a:p>
          <a:p>
            <a:r>
              <a:rPr lang="en-US" dirty="0"/>
              <a:t>Would blood w3 and w6 be good biomarkers of dietary intake?</a:t>
            </a:r>
          </a:p>
        </p:txBody>
      </p:sp>
    </p:spTree>
    <p:extLst>
      <p:ext uri="{BB962C8B-B14F-4D97-AF65-F5344CB8AC3E}">
        <p14:creationId xmlns:p14="http://schemas.microsoft.com/office/powerpoint/2010/main" val="423563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Dietary 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Triacylglycerols</a:t>
            </a:r>
          </a:p>
          <a:p>
            <a:pPr lvl="1"/>
            <a:r>
              <a:rPr lang="en-US" dirty="0"/>
              <a:t>Main lipid of diets</a:t>
            </a:r>
          </a:p>
          <a:p>
            <a:pPr lvl="1"/>
            <a:r>
              <a:rPr lang="en-US" dirty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65g</a:t>
            </a:r>
          </a:p>
          <a:p>
            <a:pPr lvl="1"/>
            <a:endParaRPr lang="en-US" dirty="0"/>
          </a:p>
          <a:p>
            <a:r>
              <a:rPr lang="en-US" dirty="0"/>
              <a:t>Sterols (cholesterol) and phospholipids</a:t>
            </a:r>
          </a:p>
          <a:p>
            <a:pPr lvl="1"/>
            <a:r>
              <a:rPr lang="en-US" dirty="0"/>
              <a:t>Cholesterol average intake 300 mg/day (animal products)</a:t>
            </a:r>
          </a:p>
          <a:p>
            <a:pPr lvl="1"/>
            <a:r>
              <a:rPr lang="en-US" dirty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/>
              <a:t>Hydrophobic molecules -- challenge to travel through aqueous environments</a:t>
            </a:r>
          </a:p>
          <a:p>
            <a:pPr lvl="1"/>
            <a:r>
              <a:rPr lang="en-US" dirty="0"/>
              <a:t>Digestive mechanisms required to increases solubility of lipid particle</a:t>
            </a:r>
          </a:p>
          <a:p>
            <a:pPr lvl="2"/>
            <a:r>
              <a:rPr lang="en-US" dirty="0"/>
              <a:t>Mechanical forces - emulsification</a:t>
            </a:r>
          </a:p>
          <a:p>
            <a:pPr lvl="2"/>
            <a:r>
              <a:rPr lang="en-US" dirty="0"/>
              <a:t>Bile salts</a:t>
            </a:r>
          </a:p>
          <a:p>
            <a:pPr lvl="3"/>
            <a:r>
              <a:rPr lang="en-US" dirty="0"/>
              <a:t>Emulsification processes </a:t>
            </a:r>
          </a:p>
          <a:p>
            <a:pPr lvl="3"/>
            <a:r>
              <a:rPr lang="en-US" dirty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Mouth and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/>
              <a:t>Lingual lipase</a:t>
            </a:r>
          </a:p>
          <a:p>
            <a:pPr lvl="1"/>
            <a:r>
              <a:rPr lang="en-US" dirty="0"/>
              <a:t>Glands under tongue</a:t>
            </a:r>
          </a:p>
          <a:p>
            <a:pPr lvl="1"/>
            <a:r>
              <a:rPr lang="en-US" dirty="0"/>
              <a:t>Stimulated by neural factors, high fat diets, mechanical motion in mouth</a:t>
            </a:r>
          </a:p>
          <a:p>
            <a:pPr lvl="1"/>
            <a:r>
              <a:rPr lang="en-US" dirty="0"/>
              <a:t>Works in low pH (</a:t>
            </a:r>
            <a:r>
              <a:rPr lang="en-US" u="sng" dirty="0"/>
              <a:t>stomach</a:t>
            </a:r>
            <a:r>
              <a:rPr lang="en-US" dirty="0"/>
              <a:t>), very little digestion occurring in 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MCFA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Gastric Lipase in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Gastric lipase</a:t>
            </a:r>
          </a:p>
          <a:p>
            <a:pPr lvl="1"/>
            <a:r>
              <a:rPr lang="en-US" dirty="0"/>
              <a:t>Secreted by chief cells</a:t>
            </a:r>
          </a:p>
          <a:p>
            <a:pPr lvl="1"/>
            <a:r>
              <a:rPr lang="en-US" dirty="0"/>
              <a:t>Prefers SCFA/MCFA</a:t>
            </a:r>
          </a:p>
          <a:p>
            <a:pPr lvl="1"/>
            <a:r>
              <a:rPr lang="en-US" dirty="0"/>
              <a:t>Works best in low pH (</a:t>
            </a:r>
            <a:r>
              <a:rPr lang="en-US" u="sng" dirty="0"/>
              <a:t>stomach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But can continue to work in upper small intestine</a:t>
            </a:r>
          </a:p>
          <a:p>
            <a:pPr lvl="1"/>
            <a:r>
              <a:rPr lang="en-US" dirty="0"/>
              <a:t>Specific to sn-1 and-3 of glycerol</a:t>
            </a:r>
          </a:p>
          <a:p>
            <a:pPr lvl="1"/>
            <a:r>
              <a:rPr lang="en-US" dirty="0"/>
              <a:t>Produces di- and monoacylglycerols and free FAs</a:t>
            </a:r>
          </a:p>
          <a:p>
            <a:pPr lvl="1"/>
            <a:endParaRPr lang="en-US" dirty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/>
          </a:p>
          <a:p>
            <a:r>
              <a:rPr lang="en-US" u="sng" dirty="0"/>
              <a:t>Emulsification</a:t>
            </a:r>
            <a:r>
              <a:rPr lang="en-US" dirty="0"/>
              <a:t> – breaking large lipids into smaller lipids</a:t>
            </a:r>
          </a:p>
          <a:p>
            <a:pPr lvl="1"/>
            <a:r>
              <a:rPr lang="en-US" dirty="0"/>
              <a:t>Starts in stomach</a:t>
            </a:r>
          </a:p>
          <a:p>
            <a:pPr lvl="2"/>
            <a:r>
              <a:rPr lang="en-US" dirty="0"/>
              <a:t>Peristalsis</a:t>
            </a:r>
          </a:p>
          <a:p>
            <a:pPr lvl="2"/>
            <a:r>
              <a:rPr lang="en-US" dirty="0"/>
              <a:t>Wear and tear through sphincter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major cholesterol transporter in the 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ABCG5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ABCG8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NPC1L1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SREBP2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Lipid droplets and digestive products enter small intestine</a:t>
            </a:r>
          </a:p>
          <a:p>
            <a:r>
              <a:rPr lang="en-US" u="sng" dirty="0"/>
              <a:t>90% of lipid digestion </a:t>
            </a:r>
            <a:r>
              <a:rPr lang="en-US" dirty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triacylglycerides </a:t>
            </a:r>
          </a:p>
          <a:p>
            <a:r>
              <a:rPr lang="en-US" dirty="0"/>
              <a:t>Different lipase (pancreatic lipase) 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Role of CCK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/>
              <a:t>CCK activated by peptides and fats in the small intestine and released from </a:t>
            </a:r>
            <a:r>
              <a:rPr lang="en-US" dirty="0" err="1"/>
              <a:t>enteroendocrine</a:t>
            </a:r>
            <a:r>
              <a:rPr lang="en-US" dirty="0"/>
              <a:t> cells (I Cells)</a:t>
            </a:r>
          </a:p>
          <a:p>
            <a:r>
              <a:rPr lang="en-US" dirty="0"/>
              <a:t>Also stimulated by paracrine signaling from enterocytes and the </a:t>
            </a:r>
            <a:r>
              <a:rPr lang="en-US" dirty="0" err="1"/>
              <a:t>parasymathetic</a:t>
            </a:r>
            <a:r>
              <a:rPr lang="en-US" dirty="0"/>
              <a:t> nervous system</a:t>
            </a:r>
          </a:p>
          <a:p>
            <a:r>
              <a:rPr lang="en-US" dirty="0"/>
              <a:t>CCK 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Acid Production</a:t>
            </a:r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94884" y="4595733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19" y="365125"/>
            <a:ext cx="2340622" cy="40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Salts and Intrahepatic Portal Circulation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Cholesterol is converted into bile salts and stored in gall bladder</a:t>
            </a:r>
          </a:p>
          <a:p>
            <a:r>
              <a:rPr lang="en-US" dirty="0"/>
              <a:t>CCK promotes Bile Release</a:t>
            </a:r>
          </a:p>
          <a:p>
            <a:pPr lvl="1"/>
            <a:r>
              <a:rPr lang="en-US" dirty="0"/>
              <a:t>Contraction of gallbladder</a:t>
            </a:r>
          </a:p>
          <a:p>
            <a:pPr lvl="1"/>
            <a:r>
              <a:rPr lang="en-US" dirty="0"/>
              <a:t>Relaxation of Sphincter of </a:t>
            </a:r>
            <a:r>
              <a:rPr lang="en-US" dirty="0" err="1"/>
              <a:t>Oddi</a:t>
            </a:r>
            <a:endParaRPr lang="en-US" dirty="0"/>
          </a:p>
          <a:p>
            <a:r>
              <a:rPr lang="en-US" dirty="0"/>
              <a:t>~30g per day released per day, 95% of it is recovered in terminal </a:t>
            </a:r>
            <a:r>
              <a:rPr lang="en-US" dirty="0" err="1"/>
              <a:t>illeum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transport mechanism do you think is needed to fill the gall bladder?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Passive Transport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due to bile salt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63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Cholestasis</a:t>
            </a:r>
          </a:p>
          <a:p>
            <a:pPr lvl="1"/>
            <a:r>
              <a:rPr lang="en-US" dirty="0"/>
              <a:t>Reduced flow of bile</a:t>
            </a:r>
          </a:p>
          <a:p>
            <a:pPr lvl="1"/>
            <a:r>
              <a:rPr lang="en-US" dirty="0"/>
              <a:t>Caused by hepatitis, liver disease, biliary cirrhosis, bile stones or blockages</a:t>
            </a:r>
          </a:p>
          <a:p>
            <a:pPr lvl="1"/>
            <a:r>
              <a:rPr lang="en-US" dirty="0"/>
              <a:t>Poor absorption of fats, vitamins (D/E/K)</a:t>
            </a:r>
          </a:p>
          <a:p>
            <a:r>
              <a:rPr lang="en-US" dirty="0"/>
              <a:t>Gallstones</a:t>
            </a:r>
          </a:p>
          <a:p>
            <a:pPr lvl="1"/>
            <a:r>
              <a:rPr lang="en-US" dirty="0" err="1"/>
              <a:t>Crystalization</a:t>
            </a:r>
            <a:r>
              <a:rPr lang="en-US" dirty="0"/>
              <a:t> of bile salts in gallbladder</a:t>
            </a:r>
          </a:p>
          <a:p>
            <a:pPr lvl="1"/>
            <a:r>
              <a:rPr lang="en-US" dirty="0"/>
              <a:t>Associated with too much cholesterol in diet</a:t>
            </a:r>
          </a:p>
          <a:p>
            <a:r>
              <a:rPr lang="en-US" dirty="0" err="1"/>
              <a:t>Cholecystis</a:t>
            </a:r>
            <a:endParaRPr lang="en-US" dirty="0"/>
          </a:p>
          <a:p>
            <a:pPr lvl="1"/>
            <a:r>
              <a:rPr lang="en-US" dirty="0"/>
              <a:t>Inflammation of gallbladder</a:t>
            </a:r>
          </a:p>
          <a:p>
            <a:pPr lvl="1"/>
            <a:r>
              <a:rPr lang="en-US" dirty="0"/>
              <a:t>Commonly caused by gallstones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3" y="1520783"/>
            <a:ext cx="3741437" cy="4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Options for Bile Salt Disorders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Exogenous bile salt supplementation</a:t>
            </a:r>
          </a:p>
          <a:p>
            <a:r>
              <a:rPr lang="en-US" dirty="0"/>
              <a:t>Low fat diet</a:t>
            </a:r>
          </a:p>
          <a:p>
            <a:r>
              <a:rPr lang="en-US" dirty="0"/>
              <a:t>Medium chain triglycerides</a:t>
            </a:r>
          </a:p>
          <a:p>
            <a:r>
              <a:rPr lang="en-US" dirty="0"/>
              <a:t>Oral fat soluble vitamins (A, D, E, and K)</a:t>
            </a:r>
          </a:p>
        </p:txBody>
      </p:sp>
    </p:spTree>
    <p:extLst>
      <p:ext uri="{BB962C8B-B14F-4D97-AF65-F5344CB8AC3E}">
        <p14:creationId xmlns:p14="http://schemas.microsoft.com/office/powerpoint/2010/main" val="39517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dirty="0"/>
              <a:t>Pancreatic lipase activity</a:t>
            </a:r>
          </a:p>
          <a:p>
            <a:pPr marL="457200" lvl="1" indent="0">
              <a:buNone/>
            </a:pPr>
            <a:r>
              <a:rPr lang="en-US" dirty="0"/>
              <a:t>–Specific to </a:t>
            </a:r>
            <a:r>
              <a:rPr lang="en-US" u="sng" dirty="0"/>
              <a:t>sn-1 and -3</a:t>
            </a:r>
            <a:r>
              <a:rPr lang="en-US" dirty="0"/>
              <a:t> FA of triacylglycerol</a:t>
            </a:r>
          </a:p>
          <a:p>
            <a:pPr marL="457200" lvl="1" indent="0">
              <a:buNone/>
            </a:pPr>
            <a:r>
              <a:rPr lang="en-US" dirty="0"/>
              <a:t>- LCFA</a:t>
            </a:r>
          </a:p>
          <a:p>
            <a:pPr lvl="1"/>
            <a:r>
              <a:rPr lang="en-US" dirty="0"/>
              <a:t>Products include:</a:t>
            </a:r>
          </a:p>
          <a:p>
            <a:pPr lvl="2"/>
            <a:r>
              <a:rPr lang="en-US" dirty="0"/>
              <a:t>Di- and </a:t>
            </a:r>
            <a:r>
              <a:rPr lang="en-US" dirty="0" err="1"/>
              <a:t>monoacylglycerols</a:t>
            </a:r>
            <a:r>
              <a:rPr lang="en-US" dirty="0"/>
              <a:t> (sn2)</a:t>
            </a:r>
          </a:p>
          <a:p>
            <a:pPr lvl="2"/>
            <a:r>
              <a:rPr lang="en-US" dirty="0"/>
              <a:t>Free fatty acids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14" y="4243362"/>
            <a:ext cx="7170109" cy="2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Pancreatic Lipase Requires Colipase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510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Pro-</a:t>
            </a:r>
            <a:r>
              <a:rPr lang="en-US" dirty="0" err="1"/>
              <a:t>colipase</a:t>
            </a:r>
            <a:r>
              <a:rPr lang="en-US" dirty="0"/>
              <a:t> secreted by pancreas</a:t>
            </a:r>
          </a:p>
          <a:p>
            <a:pPr lvl="1"/>
            <a:r>
              <a:rPr lang="en-US" dirty="0"/>
              <a:t>Activated by trypsin to colipase (co-enzyme for pancreatic lipase) in small intestine</a:t>
            </a:r>
          </a:p>
          <a:p>
            <a:r>
              <a:rPr lang="en-US" dirty="0" err="1"/>
              <a:t>Colipase</a:t>
            </a:r>
            <a:r>
              <a:rPr lang="en-US" dirty="0"/>
              <a:t> required for </a:t>
            </a:r>
            <a:r>
              <a:rPr lang="en-US" u="sng" dirty="0"/>
              <a:t>pancreatic lipase </a:t>
            </a:r>
            <a:r>
              <a:rPr lang="en-US" dirty="0"/>
              <a:t>to recognize and bind substrates</a:t>
            </a:r>
          </a:p>
          <a:p>
            <a:pPr lvl="1"/>
            <a:r>
              <a:rPr lang="en-US" dirty="0" err="1"/>
              <a:t>Colipase</a:t>
            </a:r>
            <a:r>
              <a:rPr lang="en-US" dirty="0"/>
              <a:t> allows pancreatic lipase to bind to lipid droplet = hydrolytic action on droplet</a:t>
            </a:r>
            <a:endParaRPr lang="en-US" sz="2800" dirty="0"/>
          </a:p>
          <a:p>
            <a:r>
              <a:rPr lang="en-US" dirty="0"/>
              <a:t>Lipase or Colipase deficiency – results in lipid malabsorption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99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Orlistat (aka Xenical)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Jarl 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5326" y="5402179"/>
            <a:ext cx="434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be some side effects of </a:t>
            </a:r>
            <a:r>
              <a:rPr lang="en-US" dirty="0" err="1"/>
              <a:t>xenical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enzyme requires colipase for its activity?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Cholesterol esterase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Pancreatic lipase</a:t>
            </a:r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Steatorrhea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/>
              <a:t>Excess fat intake</a:t>
            </a:r>
          </a:p>
          <a:p>
            <a:r>
              <a:rPr lang="en-US" dirty="0"/>
              <a:t>Decreased digestion</a:t>
            </a:r>
          </a:p>
          <a:p>
            <a:r>
              <a:rPr lang="en-US" dirty="0"/>
              <a:t>Decreased absorption</a:t>
            </a:r>
          </a:p>
          <a:p>
            <a:r>
              <a:rPr lang="en-US" dirty="0"/>
              <a:t>Can be caused by inflammation reducing the efficiency of digestion and absorption</a:t>
            </a:r>
          </a:p>
          <a:p>
            <a:pPr lvl="1"/>
            <a:r>
              <a:rPr lang="en-US" dirty="0"/>
              <a:t>Celiac, Crohn’s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/>
              <a:t>Cholesterol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intestine, secreted from pancreas in active 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 secreted from pancreas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Lipase Worksheet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199143"/>
              </p:ext>
            </p:extLst>
          </p:nvPr>
        </p:nvGraphicFramePr>
        <p:xfrm>
          <a:off x="838200" y="1825625"/>
          <a:ext cx="10158663" cy="491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2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Where Secreted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Where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Specificity (type, </a:t>
                      </a:r>
                      <a:r>
                        <a:rPr lang="en-US" sz="2000" dirty="0" err="1"/>
                        <a:t>sn</a:t>
                      </a:r>
                      <a:r>
                        <a:rPr lang="en-US" sz="2000" dirty="0"/>
                        <a:t> and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Gastric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Pancreatic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 Esterase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Phospholipase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39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lipase would be least affected by antacids?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Pancreatic Lipase</a:t>
            </a:r>
          </a:p>
        </p:txBody>
      </p:sp>
    </p:spTree>
    <p:extLst>
      <p:ext uri="{BB962C8B-B14F-4D97-AF65-F5344CB8AC3E}">
        <p14:creationId xmlns:p14="http://schemas.microsoft.com/office/powerpoint/2010/main" val="1549792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Lipase Worksheet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79508"/>
              </p:ext>
            </p:extLst>
          </p:nvPr>
        </p:nvGraphicFramePr>
        <p:xfrm>
          <a:off x="838200" y="1825625"/>
          <a:ext cx="10206790" cy="476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9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Secreted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Where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Specificity (</a:t>
                      </a:r>
                      <a:r>
                        <a:rPr lang="en-US" sz="2000" dirty="0" err="1"/>
                        <a:t>sn</a:t>
                      </a:r>
                      <a:r>
                        <a:rPr lang="en-US" sz="2000" dirty="0"/>
                        <a:t> and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sn3 MCFA/SCFA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Gastric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(Chief Cells)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(pH) and 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sn1/sn3</a:t>
                      </a:r>
                      <a:r>
                        <a:rPr lang="en-US" sz="2000" baseline="0" dirty="0"/>
                        <a:t> MCFA/SCFA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Pancreatic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</a:t>
                      </a:r>
                      <a:r>
                        <a:rPr lang="en-US" sz="2000" baseline="0" dirty="0"/>
                        <a:t> (CCK)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sn1/sn3</a:t>
                      </a:r>
                      <a:r>
                        <a:rPr lang="en-US" sz="2000" baseline="0" dirty="0"/>
                        <a:t> LCFA</a:t>
                      </a:r>
                    </a:p>
                    <a:p>
                      <a:r>
                        <a:rPr lang="en-US" sz="2000" baseline="0" dirty="0"/>
                        <a:t>Requires colipase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</a:t>
                      </a:r>
                      <a:r>
                        <a:rPr lang="en-US" sz="2000" baseline="0" dirty="0"/>
                        <a:t> esterase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 (CCK)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 esters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Phospholipase 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</a:t>
                      </a:r>
                      <a:r>
                        <a:rPr lang="en-US" sz="2000" baseline="0" dirty="0"/>
                        <a:t> (CCK)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Phospholipids (sn2)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Intestine End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Products in small intestine:</a:t>
            </a:r>
          </a:p>
          <a:p>
            <a:pPr lvl="1"/>
            <a:r>
              <a:rPr lang="en-US" dirty="0"/>
              <a:t>Fatty acids</a:t>
            </a:r>
          </a:p>
          <a:p>
            <a:pPr lvl="1"/>
            <a:r>
              <a:rPr lang="en-US" dirty="0"/>
              <a:t>Mono- and </a:t>
            </a:r>
            <a:r>
              <a:rPr lang="en-US" dirty="0" err="1"/>
              <a:t>diacylglycerols</a:t>
            </a:r>
            <a:endParaRPr lang="en-US" dirty="0"/>
          </a:p>
          <a:p>
            <a:pPr lvl="1"/>
            <a:r>
              <a:rPr lang="en-US" dirty="0"/>
              <a:t>Cholesterol</a:t>
            </a:r>
          </a:p>
          <a:p>
            <a:pPr lvl="1"/>
            <a:r>
              <a:rPr lang="en-US" dirty="0"/>
              <a:t>Phospholipids 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Intestinal Enterocytes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/>
              <a:t>Lipid contents diffuse out of micelle</a:t>
            </a:r>
          </a:p>
          <a:p>
            <a:r>
              <a:rPr lang="en-US" dirty="0"/>
              <a:t>Cross apical membrane by diffusion (concentration gradient), passive and active transport mechanisms</a:t>
            </a:r>
          </a:p>
          <a:p>
            <a:r>
              <a:rPr lang="en-US" dirty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the enterocyte?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Sterols,  ABCG5/8 and </a:t>
            </a:r>
            <a:r>
              <a:rPr lang="en-US" dirty="0" err="1"/>
              <a:t>Sitosterolemia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57888" y="1825625"/>
            <a:ext cx="539591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Plant sterols compete with cholesterol for transporter (NPC1L1)</a:t>
            </a:r>
          </a:p>
          <a:p>
            <a:pPr lvl="1"/>
            <a:r>
              <a:rPr lang="en-US" dirty="0"/>
              <a:t>May be cholesterol lowering agents</a:t>
            </a:r>
          </a:p>
          <a:p>
            <a:r>
              <a:rPr lang="en-US" dirty="0"/>
              <a:t>Normally removal of plant sterols from the small intestine is is very efficient (~95%) by ABCG58 Active Transporters</a:t>
            </a:r>
          </a:p>
          <a:p>
            <a:r>
              <a:rPr lang="en-US" dirty="0"/>
              <a:t>Lack of ABCG5/8 leads to build up of </a:t>
            </a:r>
            <a:r>
              <a:rPr lang="en-US" dirty="0" err="1"/>
              <a:t>phytosterols</a:t>
            </a:r>
            <a:r>
              <a:rPr lang="en-US" dirty="0"/>
              <a:t> in the body which cannot be exported as bile salts this is </a:t>
            </a:r>
            <a:r>
              <a:rPr lang="en-US" dirty="0" err="1"/>
              <a:t>sitosterolemia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686" r="30506"/>
          <a:stretch/>
        </p:blipFill>
        <p:spPr>
          <a:xfrm>
            <a:off x="1219576" y="1341771"/>
            <a:ext cx="4670425" cy="4456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1689" y="3776579"/>
            <a:ext cx="4692316" cy="1925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9779" y="4556583"/>
            <a:ext cx="5374021" cy="1755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616" y="3621506"/>
            <a:ext cx="3958344" cy="32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Adipocytes</a:t>
            </a:r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A6A2-B9C9-6B41-83EC-A99719B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SREBP2 and Regulation of Cholesterol Uptake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05C00-5E8D-2845-9196-C0718E0FB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2235994"/>
            <a:ext cx="7442200" cy="3530600"/>
          </a:xfrm>
        </p:spPr>
      </p:pic>
    </p:spTree>
    <p:extLst>
      <p:ext uri="{BB962C8B-B14F-4D97-AF65-F5344CB8AC3E}">
        <p14:creationId xmlns:p14="http://schemas.microsoft.com/office/powerpoint/2010/main" val="3227291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/>
              <a:t>Digested lipids in enterocyte </a:t>
            </a:r>
          </a:p>
          <a:p>
            <a:pPr lvl="1"/>
            <a:r>
              <a:rPr lang="en-US" u="sng" dirty="0"/>
              <a:t>FAs with &lt;12 carbons are more soluble</a:t>
            </a:r>
          </a:p>
          <a:p>
            <a:pPr lvl="2"/>
            <a:r>
              <a:rPr lang="en-US" dirty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>
                <a:sym typeface="Wingdings"/>
              </a:rPr>
              <a:t>albumin</a:t>
            </a:r>
          </a:p>
          <a:p>
            <a:pPr lvl="2"/>
            <a:r>
              <a:rPr lang="en-US" dirty="0">
                <a:sym typeface="Wingdings"/>
              </a:rPr>
              <a:t>Small and medium chain fatty acids</a:t>
            </a:r>
            <a:endParaRPr lang="en-US" dirty="0"/>
          </a:p>
          <a:p>
            <a:pPr lvl="1"/>
            <a:r>
              <a:rPr lang="en-US" u="sng" dirty="0"/>
              <a:t>FA with ≥12</a:t>
            </a:r>
            <a:r>
              <a:rPr lang="en-US" dirty="0"/>
              <a:t> carbons reform (</a:t>
            </a:r>
            <a:r>
              <a:rPr lang="en-US" u="sng" dirty="0"/>
              <a:t>re-esterification</a:t>
            </a:r>
            <a:r>
              <a:rPr lang="en-US" dirty="0"/>
              <a:t>) into:</a:t>
            </a:r>
          </a:p>
          <a:p>
            <a:pPr lvl="2"/>
            <a:r>
              <a:rPr lang="en-US" dirty="0"/>
              <a:t>Tri, di-, and monoacylglycerols</a:t>
            </a:r>
          </a:p>
          <a:p>
            <a:pPr lvl="2"/>
            <a:r>
              <a:rPr lang="en-US" dirty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Chylomicrons are lipoprotein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intestine 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protein and phospholipid coat for solubility – thus considered 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Apolipoproteins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protein that stabilize 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etc.</a:t>
            </a:r>
            <a:endParaRPr lang="en-US" dirty="0"/>
          </a:p>
          <a:p>
            <a:r>
              <a:rPr lang="en-US" dirty="0" err="1"/>
              <a:t>Apolipoproteins</a:t>
            </a:r>
            <a:r>
              <a:rPr lang="en-US" dirty="0"/>
              <a:t> have other physiological functions important for lipid metabolism:</a:t>
            </a:r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functions such as lipase activity</a:t>
            </a:r>
          </a:p>
          <a:p>
            <a:pPr lvl="1"/>
            <a:r>
              <a:rPr lang="en-US" dirty="0"/>
              <a:t>Specificity towards receptors, targets lipoproteins to particular tissues</a:t>
            </a:r>
          </a:p>
          <a:p>
            <a:pPr lvl="2"/>
            <a:r>
              <a:rPr lang="en-US" dirty="0"/>
              <a:t>LDL contains apo100 </a:t>
            </a:r>
          </a:p>
          <a:p>
            <a:pPr lvl="2"/>
            <a:r>
              <a:rPr lang="en-US" dirty="0"/>
              <a:t>apo100 specific to the LDL Receptor (LDLR)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Lipoprotein Particles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Apolipoproteins and LDL in Triglyceride Transport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3" y="1807015"/>
            <a:ext cx="6969961" cy="505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242" y="5898306"/>
            <a:ext cx="458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Reiner </a:t>
            </a:r>
            <a:r>
              <a:rPr lang="en-US" dirty="0" err="1"/>
              <a:t>Ž</a:t>
            </a:r>
            <a:r>
              <a:rPr lang="en-US" dirty="0"/>
              <a:t>. </a:t>
            </a:r>
            <a:r>
              <a:rPr lang="en-US" dirty="0" err="1"/>
              <a:t>Hypertriglyceridaemia</a:t>
            </a:r>
            <a:r>
              <a:rPr lang="en-US" dirty="0"/>
              <a:t> and risk of coronary artery disease. Nat Rev </a:t>
            </a:r>
            <a:r>
              <a:rPr lang="en-US" dirty="0" err="1"/>
              <a:t>Cardiol</a:t>
            </a:r>
            <a:r>
              <a:rPr lang="en-US" dirty="0"/>
              <a:t>; 2017; 14: 401–11. </a:t>
            </a:r>
            <a:r>
              <a:rPr lang="en-US" dirty="0" err="1"/>
              <a:t>doi</a:t>
            </a:r>
            <a:r>
              <a:rPr lang="en-US" dirty="0"/>
              <a:t>: 10.1038/nrcardio.2017.31.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8201" y="2418347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Specific apolipoproteins in chylomicrons are </a:t>
            </a:r>
            <a:r>
              <a:rPr lang="en-US" b="1" dirty="0">
                <a:solidFill>
                  <a:srgbClr val="000000"/>
                </a:solidFill>
              </a:rPr>
              <a:t>ApoA1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ApoB48 </a:t>
            </a:r>
            <a:r>
              <a:rPr lang="en-US" dirty="0">
                <a:solidFill>
                  <a:srgbClr val="000000"/>
                </a:solidFill>
              </a:rPr>
              <a:t>these are added in the enterocyte</a:t>
            </a:r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pick up </a:t>
            </a:r>
            <a:r>
              <a:rPr lang="en-US" b="1" dirty="0" err="1">
                <a:solidFill>
                  <a:srgbClr val="000000"/>
                </a:solidFill>
              </a:rPr>
              <a:t>ApoCII</a:t>
            </a:r>
            <a:r>
              <a:rPr lang="en-US" b="1" dirty="0">
                <a:solidFill>
                  <a:srgbClr val="000000"/>
                </a:solidFill>
              </a:rPr>
              <a:t>/E</a:t>
            </a:r>
            <a:r>
              <a:rPr lang="en-US" dirty="0">
                <a:solidFill>
                  <a:srgbClr val="000000"/>
                </a:solidFill>
              </a:rPr>
              <a:t> in circulation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1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Chylomicrons Transport Lipids to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/>
              <a:t>Chylomicrons travel mainly to </a:t>
            </a:r>
            <a:r>
              <a:rPr lang="en-US" u="sng" dirty="0"/>
              <a:t>adipose tissue </a:t>
            </a:r>
            <a:r>
              <a:rPr lang="en-US" dirty="0"/>
              <a:t>and </a:t>
            </a:r>
            <a:r>
              <a:rPr lang="en-US" u="sng" dirty="0"/>
              <a:t>muscle</a:t>
            </a:r>
          </a:p>
          <a:p>
            <a:pPr lvl="1"/>
            <a:r>
              <a:rPr lang="en-US" u="sng" dirty="0"/>
              <a:t>Lipoprotein lipase (LPL) </a:t>
            </a:r>
            <a:r>
              <a:rPr lang="en-US" dirty="0"/>
              <a:t>– enzyme in endothelial membrane of adipose and muscle tissues</a:t>
            </a:r>
          </a:p>
          <a:p>
            <a:r>
              <a:rPr lang="en-US" u="sng" dirty="0"/>
              <a:t>Chylomicron remnant</a:t>
            </a:r>
            <a:r>
              <a:rPr lang="en-US" dirty="0"/>
              <a:t> travels to liver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A88D-06AA-3649-BB6F-4747577A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Retention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4991C-4ABB-EA47-947F-7E2E1C7B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 in the </a:t>
            </a:r>
            <a:r>
              <a:rPr lang="en-US" i="1" dirty="0"/>
              <a:t>SAR1A </a:t>
            </a:r>
            <a:r>
              <a:rPr lang="en-US" dirty="0"/>
              <a:t>gene, means that chylomicrons cannot be </a:t>
            </a:r>
            <a:r>
              <a:rPr lang="en-US" dirty="0" err="1"/>
              <a:t>exocytosed</a:t>
            </a:r>
            <a:r>
              <a:rPr lang="en-US" dirty="0"/>
              <a:t> from the enterocyte</a:t>
            </a:r>
          </a:p>
          <a:p>
            <a:r>
              <a:rPr lang="en-US" dirty="0"/>
              <a:t>What symptoms would you predict?</a:t>
            </a:r>
          </a:p>
          <a:p>
            <a:r>
              <a:rPr lang="en-US" dirty="0"/>
              <a:t>What dietary treatments would you suggest?</a:t>
            </a:r>
          </a:p>
        </p:txBody>
      </p:sp>
    </p:spTree>
    <p:extLst>
      <p:ext uri="{BB962C8B-B14F-4D97-AF65-F5344CB8AC3E}">
        <p14:creationId xmlns:p14="http://schemas.microsoft.com/office/powerpoint/2010/main" val="214991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0891-B367-4048-B63C-2263E0AF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Retention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5F9F8-2F14-B947-9B6C-68FD9C07B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Symptoms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BE77-60C9-504C-BB9E-6E89A8E2D0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Failure to thrive</a:t>
            </a:r>
          </a:p>
          <a:p>
            <a:r>
              <a:rPr lang="en-US" dirty="0"/>
              <a:t>Vitamin A/E/K deficiency</a:t>
            </a:r>
          </a:p>
          <a:p>
            <a:r>
              <a:rPr lang="en-US" dirty="0"/>
              <a:t>Steatorrhea</a:t>
            </a:r>
          </a:p>
          <a:p>
            <a:r>
              <a:rPr lang="en-US" dirty="0"/>
              <a:t> Biopsy/endoscopy shows Lipid laden villi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C3F3C-4AEB-5D4F-A714-94FA96D9F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Treatments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8A62C4-9B49-004D-B0ED-4A39BDD8B1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Low fat diet but high in essential fatty acids</a:t>
            </a:r>
          </a:p>
          <a:p>
            <a:r>
              <a:rPr lang="en-US" dirty="0"/>
              <a:t>MCFA</a:t>
            </a:r>
          </a:p>
          <a:p>
            <a:r>
              <a:rPr lang="en-US" dirty="0"/>
              <a:t>Encapsulated vitamins or IV fat soluble vitamin injections</a:t>
            </a:r>
          </a:p>
        </p:txBody>
      </p:sp>
    </p:spTree>
    <p:extLst>
      <p:ext uri="{BB962C8B-B14F-4D97-AF65-F5344CB8AC3E}">
        <p14:creationId xmlns:p14="http://schemas.microsoft.com/office/powerpoint/2010/main" val="382395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Lipid Digestion and Absorption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the roles of lingual lipase, gastric lipase and pancreatic lipase including their locations and specific roles on lipid digestion in the stomach</a:t>
            </a:r>
          </a:p>
          <a:p>
            <a:r>
              <a:rPr lang="en-US" dirty="0"/>
              <a:t>Understand the role of bile salts in the formation of micelles, and explain how diseases of bile formation can affect an individual</a:t>
            </a:r>
          </a:p>
          <a:p>
            <a:r>
              <a:rPr lang="en-US" dirty="0"/>
              <a:t>Explain the transport mechanisms of lipids across the apical and basolateral membranes, and how they differ between lipid classes</a:t>
            </a:r>
          </a:p>
          <a:p>
            <a:r>
              <a:rPr lang="en-US" dirty="0"/>
              <a:t>Describe the re-esterification processes in the enterocyte</a:t>
            </a:r>
          </a:p>
          <a:p>
            <a:r>
              <a:rPr lang="en-US" dirty="0"/>
              <a:t>Explain the nature, formation and fate of the chylomicron and its role in lipid transportation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re-</a:t>
            </a:r>
            <a:r>
              <a:rPr lang="en-US" sz="4400" dirty="0" err="1"/>
              <a:t>esterfied</a:t>
            </a:r>
            <a:r>
              <a:rPr lang="en-US" sz="4400" dirty="0"/>
              <a:t> 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A711-B928-6E4D-83C1-5213E4F1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E7BB-8DBE-6249-9F94-3B5DEC1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685" cy="4351338"/>
          </a:xfrm>
        </p:spPr>
        <p:txBody>
          <a:bodyPr/>
          <a:lstStyle/>
          <a:p>
            <a:r>
              <a:rPr lang="en-US" dirty="0"/>
              <a:t>Mean 71.4%</a:t>
            </a:r>
          </a:p>
          <a:p>
            <a:r>
              <a:rPr lang="en-US" dirty="0"/>
              <a:t>Median 74.2%</a:t>
            </a:r>
          </a:p>
          <a:p>
            <a:r>
              <a:rPr lang="en-US" dirty="0"/>
              <a:t>2017 midterm 1 mean 72%</a:t>
            </a:r>
          </a:p>
          <a:p>
            <a:pPr lvl="1"/>
            <a:r>
              <a:rPr lang="en-US" dirty="0"/>
              <a:t>33/51 A</a:t>
            </a:r>
          </a:p>
          <a:p>
            <a:pPr lvl="1"/>
            <a:r>
              <a:rPr lang="en-US" dirty="0"/>
              <a:t>41/51 got an A/A-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A7FDA-8823-F043-AD18-697C5410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885" y="1221337"/>
            <a:ext cx="5854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0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4CF8-50D3-9744-BAB9-F9A83EA2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82B7-76BA-B84C-B1BC-242ADD3B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1246" cy="4351338"/>
          </a:xfrm>
        </p:spPr>
        <p:txBody>
          <a:bodyPr/>
          <a:lstStyle/>
          <a:p>
            <a:r>
              <a:rPr lang="en-US" dirty="0"/>
              <a:t>Look at </a:t>
            </a:r>
            <a:r>
              <a:rPr lang="en-US" dirty="0" err="1"/>
              <a:t>GradePredictor</a:t>
            </a:r>
            <a:endParaRPr lang="en-US" dirty="0"/>
          </a:p>
          <a:p>
            <a:r>
              <a:rPr lang="en-US" dirty="0"/>
              <a:t>Contact </a:t>
            </a:r>
            <a:r>
              <a:rPr lang="en-US" dirty="0" err="1"/>
              <a:t>Noura</a:t>
            </a:r>
            <a:r>
              <a:rPr lang="en-US" dirty="0"/>
              <a:t> to make appointment if you want to review your exam</a:t>
            </a:r>
          </a:p>
          <a:p>
            <a:r>
              <a:rPr lang="en-US" dirty="0"/>
              <a:t>Ask us for help if things are unclear</a:t>
            </a:r>
          </a:p>
          <a:p>
            <a:r>
              <a:rPr lang="en-US" dirty="0"/>
              <a:t>Best predictor of success is coming to class well prepared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B46E5-DB8A-B445-846F-C28D8DF9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31" y="1690688"/>
            <a:ext cx="5562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Desaturases and Double Bond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262719"/>
            <a:ext cx="7774760" cy="577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9209" y="249701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SCD1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885" y="3815862"/>
            <a:ext cx="8212015" cy="2883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NOT IN HUMANS</a:t>
            </a:r>
          </a:p>
        </p:txBody>
      </p:sp>
    </p:spTree>
    <p:extLst>
      <p:ext uri="{BB962C8B-B14F-4D97-AF65-F5344CB8AC3E}">
        <p14:creationId xmlns:p14="http://schemas.microsoft.com/office/powerpoint/2010/main" val="32597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Acids are Essential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desaturates, but not any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desaturases</a:t>
            </a:r>
          </a:p>
          <a:p>
            <a:r>
              <a:rPr lang="en-US" dirty="0"/>
              <a:t>Because of this, we cannot convert 18</a:t>
            </a:r>
            <a:r>
              <a:rPr lang="en-US" dirty="0">
                <a:sym typeface="Wingdings"/>
              </a:rPr>
              <a:t>:0 into 18:2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>
                <a:sym typeface="Wingdings"/>
              </a:rPr>
              <a:t>6 or 18:3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>
                <a:sym typeface="Wingdings"/>
              </a:rPr>
              <a:t>3</a:t>
            </a:r>
          </a:p>
          <a:p>
            <a:r>
              <a:rPr lang="en-US" dirty="0">
                <a:sym typeface="Wingdings"/>
              </a:rPr>
              <a:t>These PUFAs are required for several signaling lipids and must be obtained from the diet.</a:t>
            </a:r>
          </a:p>
          <a:p>
            <a:pPr lvl="1"/>
            <a:r>
              <a:rPr lang="en-US" dirty="0"/>
              <a:t>From plant sources</a:t>
            </a:r>
          </a:p>
          <a:p>
            <a:pPr lvl="2"/>
            <a:r>
              <a:rPr lang="en-US" u="sng" dirty="0"/>
              <a:t>Linoleic acid </a:t>
            </a:r>
            <a:r>
              <a:rPr lang="en-US" dirty="0"/>
              <a:t>(18:2 ω-6) </a:t>
            </a:r>
            <a:r>
              <a:rPr lang="en-US" u="sng" dirty="0"/>
              <a:t>Alpha-linolenic acid </a:t>
            </a:r>
            <a:r>
              <a:rPr lang="en-US" dirty="0"/>
              <a:t>(18:3 ω-3) </a:t>
            </a:r>
          </a:p>
          <a:p>
            <a:pPr lvl="1"/>
            <a:r>
              <a:rPr lang="en-US" dirty="0"/>
              <a:t>From fish oils</a:t>
            </a:r>
          </a:p>
          <a:p>
            <a:pPr lvl="2"/>
            <a:r>
              <a:rPr lang="en-US" dirty="0"/>
              <a:t>EPA and DHA</a:t>
            </a:r>
          </a:p>
          <a:p>
            <a:endParaRPr lang="en-US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2" y="1027906"/>
            <a:ext cx="5507037" cy="5292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2660" y="2762053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FADS2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2660" y="400129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FADS1</a:t>
            </a:r>
          </a:p>
        </p:txBody>
      </p:sp>
    </p:spTree>
    <p:extLst>
      <p:ext uri="{BB962C8B-B14F-4D97-AF65-F5344CB8AC3E}">
        <p14:creationId xmlns:p14="http://schemas.microsoft.com/office/powerpoint/2010/main" val="365464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1979</Words>
  <Application>Microsoft Macintosh PowerPoint</Application>
  <PresentationFormat>Widescreen</PresentationFormat>
  <Paragraphs>379</Paragraphs>
  <Slides>50</Slides>
  <Notes>27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Lipid Digestion and Absorption</vt:lpstr>
      <vt:lpstr>Quiz Question #1</vt:lpstr>
      <vt:lpstr>Quiz Question #2</vt:lpstr>
      <vt:lpstr>Quiz Question #3</vt:lpstr>
      <vt:lpstr>Lipid Digestion and Absorption Learning Objectives</vt:lpstr>
      <vt:lpstr>Midterm</vt:lpstr>
      <vt:lpstr>Next Steps</vt:lpstr>
      <vt:lpstr>Desaturases and Double Bond Formation</vt:lpstr>
      <vt:lpstr>w3 and w6 Fatty Acids are Essential in Humans</vt:lpstr>
      <vt:lpstr>Efficiency of ALA -&gt; DHA/EPA Conversion</vt:lpstr>
      <vt:lpstr>PUFA’s and Inflammatory Responses</vt:lpstr>
      <vt:lpstr>w3 Fatty Acids are either Anti-inflammatory or Resolving</vt:lpstr>
      <vt:lpstr>w3 and w6 Fatty Acid Ratio</vt:lpstr>
      <vt:lpstr>Questions to consider</vt:lpstr>
      <vt:lpstr>Dietary Lipids</vt:lpstr>
      <vt:lpstr>Lipids</vt:lpstr>
      <vt:lpstr>Triacylglycerol Digestion: Mouth and Stomach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 Acid Production</vt:lpstr>
      <vt:lpstr>Bile Salts and Intrahepatic Portal Circulation</vt:lpstr>
      <vt:lpstr>What kind of transport mechanism do you think is needed to fill the gall bladder?</vt:lpstr>
      <vt:lpstr>Other problems due to bile salt defects</vt:lpstr>
      <vt:lpstr>Treatment Options for Bile Salt Disorders</vt:lpstr>
      <vt:lpstr>Triacylglycerol Digestion: Small Intestine</vt:lpstr>
      <vt:lpstr>Pancreatic Lipase Requires Colipase</vt:lpstr>
      <vt:lpstr>Orlistat (aka Xenical)</vt:lpstr>
      <vt:lpstr>Steatorrhea</vt:lpstr>
      <vt:lpstr>Cholesterol Digestion</vt:lpstr>
      <vt:lpstr>Phospholipid Digestion</vt:lpstr>
      <vt:lpstr>Lipase Worksheet</vt:lpstr>
      <vt:lpstr>Which lipase would be least affected by antacids?</vt:lpstr>
      <vt:lpstr>Lipase Worksheet</vt:lpstr>
      <vt:lpstr>Small Intestine End Products</vt:lpstr>
      <vt:lpstr>Absorption: Small Intestinal Enterocytes</vt:lpstr>
      <vt:lpstr>What happens in the enterocyte?</vt:lpstr>
      <vt:lpstr>Plant Sterols,  ABCG5/8 and Sitosterolemia</vt:lpstr>
      <vt:lpstr>SREBP2 and Regulation of Cholesterol Uptake</vt:lpstr>
      <vt:lpstr>Absorption: Small Intestine</vt:lpstr>
      <vt:lpstr>Chylomicrons are lipoprotein particles</vt:lpstr>
      <vt:lpstr>Apolipoproteins</vt:lpstr>
      <vt:lpstr>Other Lipoprotein Particles</vt:lpstr>
      <vt:lpstr>Role of Apolipoproteins and LDL in Triglyceride Transport</vt:lpstr>
      <vt:lpstr>Chylomicron – Lipid Transportation</vt:lpstr>
      <vt:lpstr>Chylomicrons Transport Lipids to Tissues</vt:lpstr>
      <vt:lpstr>Chylomicron Retention Disease</vt:lpstr>
      <vt:lpstr>Chylomicron Retention Disease</vt:lpstr>
      <vt:lpstr>Summary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60</cp:revision>
  <cp:lastPrinted>2017-11-15T16:46:26Z</cp:lastPrinted>
  <dcterms:created xsi:type="dcterms:W3CDTF">2016-11-19T14:34:01Z</dcterms:created>
  <dcterms:modified xsi:type="dcterms:W3CDTF">2018-10-29T16:24:30Z</dcterms:modified>
</cp:coreProperties>
</file>